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3" r:id="rId3"/>
    <p:sldId id="274" r:id="rId4"/>
    <p:sldId id="275" r:id="rId5"/>
    <p:sldId id="270" r:id="rId6"/>
    <p:sldId id="271" r:id="rId7"/>
    <p:sldId id="276" r:id="rId8"/>
    <p:sldId id="277" r:id="rId9"/>
    <p:sldId id="278" r:id="rId10"/>
    <p:sldId id="27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8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3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7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6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09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</a:t>
            </a:r>
            <a:r>
              <a:rPr lang="fr-FR"/>
              <a:t>du masque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8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/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02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5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8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57377"/>
            <a:ext cx="3868340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57377"/>
            <a:ext cx="3887391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2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757B136-7A8B-DA07-9461-2095C08F639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72" r:id="rId3"/>
    <p:sldLayoutId id="2147483667" r:id="rId4"/>
    <p:sldLayoutId id="2147483661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55" y="186683"/>
            <a:ext cx="8771878" cy="973003"/>
          </a:xfrm>
        </p:spPr>
        <p:txBody>
          <a:bodyPr/>
          <a:lstStyle/>
          <a:p>
            <a:r>
              <a:rPr lang="fr-FR" dirty="0"/>
              <a:t>Écris sous forme d’une multiplication.</a:t>
            </a:r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E7A33796-4F19-1AEB-8DD9-CF6E440BE794}"/>
              </a:ext>
            </a:extLst>
          </p:cNvPr>
          <p:cNvSpPr txBox="1"/>
          <p:nvPr/>
        </p:nvSpPr>
        <p:spPr>
          <a:xfrm>
            <a:off x="8560129" y="6415298"/>
            <a:ext cx="5838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1/5</a:t>
            </a:r>
            <a:endParaRPr lang="fr-FR" dirty="0"/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D9BDDCEA-D921-7021-3323-F16877209B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907" y="1721922"/>
            <a:ext cx="762734" cy="948024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724717C2-66C3-9C7B-BD61-350AE9CFD9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91619" y="1721922"/>
            <a:ext cx="762734" cy="948024"/>
          </a:xfrm>
          <a:prstGeom prst="rect">
            <a:avLst/>
          </a:prstGeom>
        </p:spPr>
      </p:pic>
      <p:pic>
        <p:nvPicPr>
          <p:cNvPr id="10" name="Graphique 9">
            <a:extLst>
              <a:ext uri="{FF2B5EF4-FFF2-40B4-BE49-F238E27FC236}">
                <a16:creationId xmlns:a16="http://schemas.microsoft.com/office/drawing/2014/main" id="{DC728232-FC1F-A037-D53B-6C55DB1EAC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76331" y="1721922"/>
            <a:ext cx="762734" cy="948024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5EAAE837-E753-517A-4C29-5A075F0F0A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907" y="2758170"/>
            <a:ext cx="762734" cy="948024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494029CE-0854-DF27-3CFD-4538E9F413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91619" y="2758170"/>
            <a:ext cx="762734" cy="948024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8074CB12-D528-1EC9-E601-C8364DEB52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76331" y="2758170"/>
            <a:ext cx="762734" cy="948024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7A4E455A-D36C-E2A0-C017-A6C356C67EC8}"/>
              </a:ext>
            </a:extLst>
          </p:cNvPr>
          <p:cNvSpPr txBox="1"/>
          <p:nvPr/>
        </p:nvSpPr>
        <p:spPr>
          <a:xfrm>
            <a:off x="4868883" y="2533401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… × … = …</a:t>
            </a:r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F52D96-FA98-CC35-8DDF-80E433CF0C92}"/>
              </a:ext>
            </a:extLst>
          </p:cNvPr>
          <p:cNvSpPr txBox="1"/>
          <p:nvPr/>
        </p:nvSpPr>
        <p:spPr>
          <a:xfrm>
            <a:off x="4868883" y="3780311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… × … = …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7885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55" y="186683"/>
            <a:ext cx="8771878" cy="97300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7D086EA8-FA94-3D36-14D8-2492C3ACB2D0}"/>
              </a:ext>
            </a:extLst>
          </p:cNvPr>
          <p:cNvSpPr txBox="1"/>
          <p:nvPr/>
        </p:nvSpPr>
        <p:spPr>
          <a:xfrm>
            <a:off x="6096000" y="2610039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3 × 10 = 30</a:t>
            </a:r>
          </a:p>
          <a:p>
            <a:endParaRPr lang="fr-FR" dirty="0"/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9DA0CC99-61D3-61D3-B9EB-A4415B122EEB}"/>
              </a:ext>
            </a:extLst>
          </p:cNvPr>
          <p:cNvSpPr txBox="1"/>
          <p:nvPr/>
        </p:nvSpPr>
        <p:spPr>
          <a:xfrm>
            <a:off x="6096000" y="3856949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10 × 3 </a:t>
            </a:r>
            <a:r>
              <a:rPr lang="fr-FR" sz="4800" b="1"/>
              <a:t>= 30</a:t>
            </a:r>
            <a:endParaRPr lang="fr-FR" sz="4800" b="1" dirty="0"/>
          </a:p>
          <a:p>
            <a:endParaRPr lang="fr-FR" dirty="0"/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E7A33796-4F19-1AEB-8DD9-CF6E440BE794}"/>
              </a:ext>
            </a:extLst>
          </p:cNvPr>
          <p:cNvSpPr txBox="1"/>
          <p:nvPr/>
        </p:nvSpPr>
        <p:spPr>
          <a:xfrm>
            <a:off x="8560129" y="6415298"/>
            <a:ext cx="5838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5/5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59E8F7D-6125-69BB-EC91-B1578E7452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00" y="1987138"/>
            <a:ext cx="481693" cy="69668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1842B5D-5004-78C8-A0AC-437DD51ED0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76" y="1995053"/>
            <a:ext cx="481693" cy="69668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9272C65-D223-0AC0-53C6-34D0D83DFC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852" y="1995053"/>
            <a:ext cx="481693" cy="69668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85036F2-3ECC-59CC-375A-57F4DA7777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428" y="2002968"/>
            <a:ext cx="481693" cy="69668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EBE1112-4D65-9CE9-41B0-68B0FB3532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004" y="2002968"/>
            <a:ext cx="481693" cy="69668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48B02E6-A3AA-A537-19E7-1060BD8BF1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308" y="1995053"/>
            <a:ext cx="481693" cy="69668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80A04DB-4275-5D85-71FB-C6FD0FA8AB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884" y="2002968"/>
            <a:ext cx="481693" cy="69668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B22580A-B29F-BD36-BC7D-02468B8E5F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460" y="2002968"/>
            <a:ext cx="481693" cy="69668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6AE54FA-2225-9FDB-371A-3228CD66D0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036" y="2010883"/>
            <a:ext cx="481693" cy="69668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2FE66C76-053F-2BCB-E5D0-17E05DA0AD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612" y="2010883"/>
            <a:ext cx="481693" cy="69668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EBF42811-FDD2-EE03-5BCA-1219D1E9F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3" y="3005519"/>
            <a:ext cx="481693" cy="69668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500F0767-3A87-CCA7-9099-B7FD762348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159" y="3013434"/>
            <a:ext cx="481693" cy="69668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BF473D4-0AAD-5ABE-E4D7-22FE811DD4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735" y="3013434"/>
            <a:ext cx="481693" cy="69668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299047FA-993D-0A20-400D-7AFEB5A124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311" y="3021349"/>
            <a:ext cx="481693" cy="696686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08AC320-E465-2A30-3F80-3C4F814E02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887" y="3021349"/>
            <a:ext cx="481693" cy="696686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B61EB00F-688F-6369-BFB2-941B59E479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191" y="3013434"/>
            <a:ext cx="481693" cy="696686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A775DDC5-A1BC-4996-6BD3-0AC6CFB21B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767" y="3021349"/>
            <a:ext cx="481693" cy="696686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C8910C22-627A-5F4F-450B-6179DFA869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343" y="3021349"/>
            <a:ext cx="481693" cy="696686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AF5FE3B3-A905-3D90-3D36-8FCCD9D0C6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919" y="3029264"/>
            <a:ext cx="481693" cy="696686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20D3C6F5-8883-EC63-EEA4-F22379AC15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495" y="3029264"/>
            <a:ext cx="481693" cy="696686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B7370229-1C13-3D82-8481-1B17D45A03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66" y="3948546"/>
            <a:ext cx="481693" cy="696686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111E887C-AF22-D658-7EDD-5453FC2330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42" y="3956461"/>
            <a:ext cx="481693" cy="696686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6B44AD06-A6BC-FF9E-8AFE-C4CE9198CC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618" y="3956461"/>
            <a:ext cx="481693" cy="696686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7880B9B7-0B3F-FE2E-09EB-9C1160C06B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194" y="3964376"/>
            <a:ext cx="481693" cy="696686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9E0D4FCF-9707-26A5-0FB9-AAAC14B69E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770" y="3964376"/>
            <a:ext cx="481693" cy="696686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6EC70D2B-CC71-F7A8-DC2D-E069C1905B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074" y="3956461"/>
            <a:ext cx="481693" cy="696686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65ACA7FC-A2D4-BE99-4F6A-8BE061F6B9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650" y="3964376"/>
            <a:ext cx="481693" cy="696686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BA62CA98-6A6E-4D88-BEA9-6B8972CAEC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226" y="3964376"/>
            <a:ext cx="481693" cy="696686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82736470-B26A-25B8-A367-6AC6E849F4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802" y="3972291"/>
            <a:ext cx="481693" cy="696686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4527762C-A868-2069-24EA-A90EFD0DF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378" y="3972291"/>
            <a:ext cx="481693" cy="69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035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55" y="186683"/>
            <a:ext cx="8771878" cy="973003"/>
          </a:xfrm>
        </p:spPr>
        <p:txBody>
          <a:bodyPr/>
          <a:lstStyle/>
          <a:p>
            <a:r>
              <a:rPr lang="fr-FR" dirty="0"/>
              <a:t>Écris sous forme d’une multiplication.</a:t>
            </a:r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E7A33796-4F19-1AEB-8DD9-CF6E440BE794}"/>
              </a:ext>
            </a:extLst>
          </p:cNvPr>
          <p:cNvSpPr txBox="1"/>
          <p:nvPr/>
        </p:nvSpPr>
        <p:spPr>
          <a:xfrm>
            <a:off x="8560129" y="6415298"/>
            <a:ext cx="5838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1/5</a:t>
            </a:r>
            <a:endParaRPr lang="fr-FR" dirty="0"/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D9BDDCEA-D921-7021-3323-F16877209B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907" y="1721922"/>
            <a:ext cx="762734" cy="948024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724717C2-66C3-9C7B-BD61-350AE9CFD9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91619" y="1721922"/>
            <a:ext cx="762734" cy="948024"/>
          </a:xfrm>
          <a:prstGeom prst="rect">
            <a:avLst/>
          </a:prstGeom>
        </p:spPr>
      </p:pic>
      <p:pic>
        <p:nvPicPr>
          <p:cNvPr id="10" name="Graphique 9">
            <a:extLst>
              <a:ext uri="{FF2B5EF4-FFF2-40B4-BE49-F238E27FC236}">
                <a16:creationId xmlns:a16="http://schemas.microsoft.com/office/drawing/2014/main" id="{DC728232-FC1F-A037-D53B-6C55DB1EAC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76331" y="1721922"/>
            <a:ext cx="762734" cy="948024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5EAAE837-E753-517A-4C29-5A075F0F0A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6907" y="2758170"/>
            <a:ext cx="762734" cy="948024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494029CE-0854-DF27-3CFD-4538E9F413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91619" y="2758170"/>
            <a:ext cx="762734" cy="948024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8074CB12-D528-1EC9-E601-C8364DEB52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76331" y="2758170"/>
            <a:ext cx="762734" cy="948024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CCB81C7-358A-723B-B28D-0F38BC372FDC}"/>
              </a:ext>
            </a:extLst>
          </p:cNvPr>
          <p:cNvSpPr txBox="1"/>
          <p:nvPr/>
        </p:nvSpPr>
        <p:spPr>
          <a:xfrm>
            <a:off x="4868883" y="2533401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2 × 3 = 6</a:t>
            </a:r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9495E07-AC1E-73D6-D92F-6D0C8B0EB66B}"/>
              </a:ext>
            </a:extLst>
          </p:cNvPr>
          <p:cNvSpPr txBox="1"/>
          <p:nvPr/>
        </p:nvSpPr>
        <p:spPr>
          <a:xfrm>
            <a:off x="4868883" y="3780311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3 × 2 = 6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8189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55" y="186683"/>
            <a:ext cx="8771878" cy="973003"/>
          </a:xfrm>
        </p:spPr>
        <p:txBody>
          <a:bodyPr/>
          <a:lstStyle/>
          <a:p>
            <a:r>
              <a:rPr lang="fr-FR" dirty="0"/>
              <a:t>Écris sous forme d’une multiplication.</a:t>
            </a: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7D086EA8-FA94-3D36-14D8-2492C3ACB2D0}"/>
              </a:ext>
            </a:extLst>
          </p:cNvPr>
          <p:cNvSpPr txBox="1"/>
          <p:nvPr/>
        </p:nvSpPr>
        <p:spPr>
          <a:xfrm>
            <a:off x="4868883" y="2533401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… × … = …</a:t>
            </a:r>
          </a:p>
          <a:p>
            <a:endParaRPr lang="fr-FR" dirty="0"/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9DA0CC99-61D3-61D3-B9EB-A4415B122EEB}"/>
              </a:ext>
            </a:extLst>
          </p:cNvPr>
          <p:cNvSpPr txBox="1"/>
          <p:nvPr/>
        </p:nvSpPr>
        <p:spPr>
          <a:xfrm>
            <a:off x="4868883" y="3780311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… × … = …</a:t>
            </a:r>
          </a:p>
          <a:p>
            <a:endParaRPr lang="fr-FR" dirty="0"/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E7A33796-4F19-1AEB-8DD9-CF6E440BE794}"/>
              </a:ext>
            </a:extLst>
          </p:cNvPr>
          <p:cNvSpPr txBox="1"/>
          <p:nvPr/>
        </p:nvSpPr>
        <p:spPr>
          <a:xfrm>
            <a:off x="8560129" y="6415298"/>
            <a:ext cx="5838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2/5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DF424AD-45AD-D2EA-D0A6-FA376CBEE8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05" b="50000"/>
          <a:stretch/>
        </p:blipFill>
        <p:spPr>
          <a:xfrm rot="5400000">
            <a:off x="-79168" y="2848958"/>
            <a:ext cx="4771218" cy="1415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71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55" y="186683"/>
            <a:ext cx="8771878" cy="97300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E7A33796-4F19-1AEB-8DD9-CF6E440BE794}"/>
              </a:ext>
            </a:extLst>
          </p:cNvPr>
          <p:cNvSpPr txBox="1"/>
          <p:nvPr/>
        </p:nvSpPr>
        <p:spPr>
          <a:xfrm>
            <a:off x="8560129" y="6415298"/>
            <a:ext cx="5838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2/5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DF424AD-45AD-D2EA-D0A6-FA376CBEE8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05" b="50000"/>
          <a:stretch/>
        </p:blipFill>
        <p:spPr>
          <a:xfrm rot="5400000">
            <a:off x="-79168" y="2848958"/>
            <a:ext cx="4771218" cy="1415404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ABD32B3F-F655-5755-26B4-18AFE7CA0736}"/>
              </a:ext>
            </a:extLst>
          </p:cNvPr>
          <p:cNvSpPr txBox="1"/>
          <p:nvPr/>
        </p:nvSpPr>
        <p:spPr>
          <a:xfrm>
            <a:off x="4868883" y="2533401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2 × 6 = 12</a:t>
            </a:r>
          </a:p>
          <a:p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0640F26-3236-D87B-5B29-C039CF4D51BB}"/>
              </a:ext>
            </a:extLst>
          </p:cNvPr>
          <p:cNvSpPr txBox="1"/>
          <p:nvPr/>
        </p:nvSpPr>
        <p:spPr>
          <a:xfrm>
            <a:off x="4868883" y="3780311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6 × 2 = 12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1395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55" y="186683"/>
            <a:ext cx="8771878" cy="973003"/>
          </a:xfrm>
        </p:spPr>
        <p:txBody>
          <a:bodyPr/>
          <a:lstStyle/>
          <a:p>
            <a:r>
              <a:rPr lang="fr-FR" dirty="0"/>
              <a:t>Écris sous forme d’une multiplication.</a:t>
            </a:r>
          </a:p>
        </p:txBody>
      </p:sp>
      <p:sp>
        <p:nvSpPr>
          <p:cNvPr id="3" name="Cube 2">
            <a:extLst>
              <a:ext uri="{FF2B5EF4-FFF2-40B4-BE49-F238E27FC236}">
                <a16:creationId xmlns:a16="http://schemas.microsoft.com/office/drawing/2014/main" id="{839C802D-01DA-EA33-DF1C-91BE4E1C0D05}"/>
              </a:ext>
            </a:extLst>
          </p:cNvPr>
          <p:cNvSpPr/>
          <p:nvPr/>
        </p:nvSpPr>
        <p:spPr>
          <a:xfrm>
            <a:off x="478972" y="1927761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232B678D-37A9-E03B-9A34-E9B9E7A5C0B7}"/>
              </a:ext>
            </a:extLst>
          </p:cNvPr>
          <p:cNvSpPr/>
          <p:nvPr/>
        </p:nvSpPr>
        <p:spPr>
          <a:xfrm>
            <a:off x="482930" y="2489276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Cube 5">
            <a:extLst>
              <a:ext uri="{FF2B5EF4-FFF2-40B4-BE49-F238E27FC236}">
                <a16:creationId xmlns:a16="http://schemas.microsoft.com/office/drawing/2014/main" id="{A3C2417F-BBEE-A5B2-AADB-6C15A6BD6E21}"/>
              </a:ext>
            </a:extLst>
          </p:cNvPr>
          <p:cNvSpPr/>
          <p:nvPr/>
        </p:nvSpPr>
        <p:spPr>
          <a:xfrm>
            <a:off x="475014" y="305812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Cube 7">
            <a:extLst>
              <a:ext uri="{FF2B5EF4-FFF2-40B4-BE49-F238E27FC236}">
                <a16:creationId xmlns:a16="http://schemas.microsoft.com/office/drawing/2014/main" id="{498434F2-19FB-D099-1830-F66B62F950B8}"/>
              </a:ext>
            </a:extLst>
          </p:cNvPr>
          <p:cNvSpPr/>
          <p:nvPr/>
        </p:nvSpPr>
        <p:spPr>
          <a:xfrm>
            <a:off x="478972" y="361963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EFD3D515-3908-DDA6-5A91-2C82493BFBFA}"/>
              </a:ext>
            </a:extLst>
          </p:cNvPr>
          <p:cNvSpPr/>
          <p:nvPr/>
        </p:nvSpPr>
        <p:spPr>
          <a:xfrm>
            <a:off x="1130135" y="1927761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C4CBD04F-AD96-87D4-0425-A0D2ED596EA4}"/>
              </a:ext>
            </a:extLst>
          </p:cNvPr>
          <p:cNvSpPr/>
          <p:nvPr/>
        </p:nvSpPr>
        <p:spPr>
          <a:xfrm>
            <a:off x="1134093" y="2489276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Cube 64">
            <a:extLst>
              <a:ext uri="{FF2B5EF4-FFF2-40B4-BE49-F238E27FC236}">
                <a16:creationId xmlns:a16="http://schemas.microsoft.com/office/drawing/2014/main" id="{5DCE1904-8A7E-CFF8-8259-483980A4E301}"/>
              </a:ext>
            </a:extLst>
          </p:cNvPr>
          <p:cNvSpPr/>
          <p:nvPr/>
        </p:nvSpPr>
        <p:spPr>
          <a:xfrm>
            <a:off x="1126177" y="305812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Cube 65">
            <a:extLst>
              <a:ext uri="{FF2B5EF4-FFF2-40B4-BE49-F238E27FC236}">
                <a16:creationId xmlns:a16="http://schemas.microsoft.com/office/drawing/2014/main" id="{28BAA459-7302-E8BA-33E7-64CCBEB8B450}"/>
              </a:ext>
            </a:extLst>
          </p:cNvPr>
          <p:cNvSpPr/>
          <p:nvPr/>
        </p:nvSpPr>
        <p:spPr>
          <a:xfrm>
            <a:off x="1130135" y="361963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Cube 66">
            <a:extLst>
              <a:ext uri="{FF2B5EF4-FFF2-40B4-BE49-F238E27FC236}">
                <a16:creationId xmlns:a16="http://schemas.microsoft.com/office/drawing/2014/main" id="{CB7F0D41-0A92-FD7B-2688-68DCA64F58C1}"/>
              </a:ext>
            </a:extLst>
          </p:cNvPr>
          <p:cNvSpPr/>
          <p:nvPr/>
        </p:nvSpPr>
        <p:spPr>
          <a:xfrm>
            <a:off x="1789214" y="1927761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Cube 67">
            <a:extLst>
              <a:ext uri="{FF2B5EF4-FFF2-40B4-BE49-F238E27FC236}">
                <a16:creationId xmlns:a16="http://schemas.microsoft.com/office/drawing/2014/main" id="{0740AB84-F043-D7CF-C523-62894DC96B33}"/>
              </a:ext>
            </a:extLst>
          </p:cNvPr>
          <p:cNvSpPr/>
          <p:nvPr/>
        </p:nvSpPr>
        <p:spPr>
          <a:xfrm>
            <a:off x="1793172" y="2489276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Cube 68">
            <a:extLst>
              <a:ext uri="{FF2B5EF4-FFF2-40B4-BE49-F238E27FC236}">
                <a16:creationId xmlns:a16="http://schemas.microsoft.com/office/drawing/2014/main" id="{D346BCD2-3313-6A2A-FE7C-C226BB5A20A1}"/>
              </a:ext>
            </a:extLst>
          </p:cNvPr>
          <p:cNvSpPr/>
          <p:nvPr/>
        </p:nvSpPr>
        <p:spPr>
          <a:xfrm>
            <a:off x="1785256" y="305812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Cube 69">
            <a:extLst>
              <a:ext uri="{FF2B5EF4-FFF2-40B4-BE49-F238E27FC236}">
                <a16:creationId xmlns:a16="http://schemas.microsoft.com/office/drawing/2014/main" id="{34A1C59B-558A-C2E8-8175-26ED2BF85DCD}"/>
              </a:ext>
            </a:extLst>
          </p:cNvPr>
          <p:cNvSpPr/>
          <p:nvPr/>
        </p:nvSpPr>
        <p:spPr>
          <a:xfrm>
            <a:off x="1789214" y="361963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Cube 70">
            <a:extLst>
              <a:ext uri="{FF2B5EF4-FFF2-40B4-BE49-F238E27FC236}">
                <a16:creationId xmlns:a16="http://schemas.microsoft.com/office/drawing/2014/main" id="{5D75D062-C07E-0355-86DF-ABF0B7A96402}"/>
              </a:ext>
            </a:extLst>
          </p:cNvPr>
          <p:cNvSpPr/>
          <p:nvPr/>
        </p:nvSpPr>
        <p:spPr>
          <a:xfrm>
            <a:off x="2422568" y="1927761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Cube 71">
            <a:extLst>
              <a:ext uri="{FF2B5EF4-FFF2-40B4-BE49-F238E27FC236}">
                <a16:creationId xmlns:a16="http://schemas.microsoft.com/office/drawing/2014/main" id="{75493E72-7249-9B0F-FAD4-D4FBD4EA7D86}"/>
              </a:ext>
            </a:extLst>
          </p:cNvPr>
          <p:cNvSpPr/>
          <p:nvPr/>
        </p:nvSpPr>
        <p:spPr>
          <a:xfrm>
            <a:off x="2426526" y="2489276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Cube 72">
            <a:extLst>
              <a:ext uri="{FF2B5EF4-FFF2-40B4-BE49-F238E27FC236}">
                <a16:creationId xmlns:a16="http://schemas.microsoft.com/office/drawing/2014/main" id="{E43C912F-CF5B-EFBC-6D0B-9F980EF3ECF4}"/>
              </a:ext>
            </a:extLst>
          </p:cNvPr>
          <p:cNvSpPr/>
          <p:nvPr/>
        </p:nvSpPr>
        <p:spPr>
          <a:xfrm>
            <a:off x="2418610" y="305812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Cube 73">
            <a:extLst>
              <a:ext uri="{FF2B5EF4-FFF2-40B4-BE49-F238E27FC236}">
                <a16:creationId xmlns:a16="http://schemas.microsoft.com/office/drawing/2014/main" id="{6533D89B-D130-7382-809B-872DD9B10DA5}"/>
              </a:ext>
            </a:extLst>
          </p:cNvPr>
          <p:cNvSpPr/>
          <p:nvPr/>
        </p:nvSpPr>
        <p:spPr>
          <a:xfrm>
            <a:off x="2422568" y="361963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Cube 74">
            <a:extLst>
              <a:ext uri="{FF2B5EF4-FFF2-40B4-BE49-F238E27FC236}">
                <a16:creationId xmlns:a16="http://schemas.microsoft.com/office/drawing/2014/main" id="{4B6804D1-BCDF-0D81-8BE9-6F5749DCC869}"/>
              </a:ext>
            </a:extLst>
          </p:cNvPr>
          <p:cNvSpPr/>
          <p:nvPr/>
        </p:nvSpPr>
        <p:spPr>
          <a:xfrm>
            <a:off x="3069776" y="1927761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Cube 75">
            <a:extLst>
              <a:ext uri="{FF2B5EF4-FFF2-40B4-BE49-F238E27FC236}">
                <a16:creationId xmlns:a16="http://schemas.microsoft.com/office/drawing/2014/main" id="{F7B641B0-5A55-77BB-794E-FA8A696EA1BE}"/>
              </a:ext>
            </a:extLst>
          </p:cNvPr>
          <p:cNvSpPr/>
          <p:nvPr/>
        </p:nvSpPr>
        <p:spPr>
          <a:xfrm>
            <a:off x="3073734" y="2489276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Cube 76">
            <a:extLst>
              <a:ext uri="{FF2B5EF4-FFF2-40B4-BE49-F238E27FC236}">
                <a16:creationId xmlns:a16="http://schemas.microsoft.com/office/drawing/2014/main" id="{088A114A-2116-2C6F-60B8-05531067F205}"/>
              </a:ext>
            </a:extLst>
          </p:cNvPr>
          <p:cNvSpPr/>
          <p:nvPr/>
        </p:nvSpPr>
        <p:spPr>
          <a:xfrm>
            <a:off x="3065818" y="305812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Cube 77">
            <a:extLst>
              <a:ext uri="{FF2B5EF4-FFF2-40B4-BE49-F238E27FC236}">
                <a16:creationId xmlns:a16="http://schemas.microsoft.com/office/drawing/2014/main" id="{8D43A114-0CAE-94FD-899F-3F66CFD48CFD}"/>
              </a:ext>
            </a:extLst>
          </p:cNvPr>
          <p:cNvSpPr/>
          <p:nvPr/>
        </p:nvSpPr>
        <p:spPr>
          <a:xfrm>
            <a:off x="3069776" y="361963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2F7EE7E8-401F-BF57-C673-BE71663342A4}"/>
              </a:ext>
            </a:extLst>
          </p:cNvPr>
          <p:cNvSpPr txBox="1"/>
          <p:nvPr/>
        </p:nvSpPr>
        <p:spPr>
          <a:xfrm>
            <a:off x="4868883" y="1721922"/>
            <a:ext cx="40851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… lignes de … jetons</a:t>
            </a:r>
          </a:p>
          <a:p>
            <a:endParaRPr lang="fr-FR" dirty="0"/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7D086EA8-FA94-3D36-14D8-2492C3ACB2D0}"/>
              </a:ext>
            </a:extLst>
          </p:cNvPr>
          <p:cNvSpPr txBox="1"/>
          <p:nvPr/>
        </p:nvSpPr>
        <p:spPr>
          <a:xfrm>
            <a:off x="4868883" y="2533401"/>
            <a:ext cx="40851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… × … = …</a:t>
            </a:r>
          </a:p>
          <a:p>
            <a:endParaRPr lang="fr-FR" dirty="0"/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09610A13-DF8B-3966-C556-1DEB45440B26}"/>
              </a:ext>
            </a:extLst>
          </p:cNvPr>
          <p:cNvSpPr txBox="1"/>
          <p:nvPr/>
        </p:nvSpPr>
        <p:spPr>
          <a:xfrm>
            <a:off x="4851071" y="3556660"/>
            <a:ext cx="40851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… colonnes de … jetons</a:t>
            </a:r>
          </a:p>
          <a:p>
            <a:endParaRPr lang="fr-FR" dirty="0"/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9DA0CC99-61D3-61D3-B9EB-A4415B122EEB}"/>
              </a:ext>
            </a:extLst>
          </p:cNvPr>
          <p:cNvSpPr txBox="1"/>
          <p:nvPr/>
        </p:nvSpPr>
        <p:spPr>
          <a:xfrm>
            <a:off x="4851071" y="4381994"/>
            <a:ext cx="40851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/>
              <a:t>… × … = …</a:t>
            </a:r>
          </a:p>
          <a:p>
            <a:endParaRPr lang="fr-FR" dirty="0"/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E7A33796-4F19-1AEB-8DD9-CF6E440BE794}"/>
              </a:ext>
            </a:extLst>
          </p:cNvPr>
          <p:cNvSpPr txBox="1"/>
          <p:nvPr/>
        </p:nvSpPr>
        <p:spPr>
          <a:xfrm>
            <a:off x="8560129" y="6415298"/>
            <a:ext cx="5838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3/5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5559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  <p:bldP spid="81" grpId="0"/>
      <p:bldP spid="82" grpId="0"/>
      <p:bldP spid="8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55" y="186683"/>
            <a:ext cx="8771878" cy="97300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77" name="Cube 76">
            <a:extLst>
              <a:ext uri="{FF2B5EF4-FFF2-40B4-BE49-F238E27FC236}">
                <a16:creationId xmlns:a16="http://schemas.microsoft.com/office/drawing/2014/main" id="{7EB3EF19-C563-852F-3C5A-C6EBC7C4FE9E}"/>
              </a:ext>
            </a:extLst>
          </p:cNvPr>
          <p:cNvSpPr/>
          <p:nvPr/>
        </p:nvSpPr>
        <p:spPr>
          <a:xfrm>
            <a:off x="478972" y="1927761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Cube 77">
            <a:extLst>
              <a:ext uri="{FF2B5EF4-FFF2-40B4-BE49-F238E27FC236}">
                <a16:creationId xmlns:a16="http://schemas.microsoft.com/office/drawing/2014/main" id="{0F07F2E2-83F0-9019-4A8F-AE7E6BC63114}"/>
              </a:ext>
            </a:extLst>
          </p:cNvPr>
          <p:cNvSpPr/>
          <p:nvPr/>
        </p:nvSpPr>
        <p:spPr>
          <a:xfrm>
            <a:off x="482930" y="2489276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Cube 78">
            <a:extLst>
              <a:ext uri="{FF2B5EF4-FFF2-40B4-BE49-F238E27FC236}">
                <a16:creationId xmlns:a16="http://schemas.microsoft.com/office/drawing/2014/main" id="{DA9BBCFE-4755-E9AC-7801-1463A3262CB8}"/>
              </a:ext>
            </a:extLst>
          </p:cNvPr>
          <p:cNvSpPr/>
          <p:nvPr/>
        </p:nvSpPr>
        <p:spPr>
          <a:xfrm>
            <a:off x="475014" y="305812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Cube 79">
            <a:extLst>
              <a:ext uri="{FF2B5EF4-FFF2-40B4-BE49-F238E27FC236}">
                <a16:creationId xmlns:a16="http://schemas.microsoft.com/office/drawing/2014/main" id="{4FC7DD7A-4B53-1B70-FA4F-DEDE306B7876}"/>
              </a:ext>
            </a:extLst>
          </p:cNvPr>
          <p:cNvSpPr/>
          <p:nvPr/>
        </p:nvSpPr>
        <p:spPr>
          <a:xfrm>
            <a:off x="478972" y="361963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Cube 80">
            <a:extLst>
              <a:ext uri="{FF2B5EF4-FFF2-40B4-BE49-F238E27FC236}">
                <a16:creationId xmlns:a16="http://schemas.microsoft.com/office/drawing/2014/main" id="{0B0A605C-BE55-085E-6A30-E467B4EA86DF}"/>
              </a:ext>
            </a:extLst>
          </p:cNvPr>
          <p:cNvSpPr/>
          <p:nvPr/>
        </p:nvSpPr>
        <p:spPr>
          <a:xfrm>
            <a:off x="1130135" y="1927761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Cube 81">
            <a:extLst>
              <a:ext uri="{FF2B5EF4-FFF2-40B4-BE49-F238E27FC236}">
                <a16:creationId xmlns:a16="http://schemas.microsoft.com/office/drawing/2014/main" id="{EDE7CB7B-EB0C-A0A0-F931-5BB26C761F30}"/>
              </a:ext>
            </a:extLst>
          </p:cNvPr>
          <p:cNvSpPr/>
          <p:nvPr/>
        </p:nvSpPr>
        <p:spPr>
          <a:xfrm>
            <a:off x="1134093" y="2489276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Cube 82">
            <a:extLst>
              <a:ext uri="{FF2B5EF4-FFF2-40B4-BE49-F238E27FC236}">
                <a16:creationId xmlns:a16="http://schemas.microsoft.com/office/drawing/2014/main" id="{2E55CD35-9755-3FBC-DF0F-70D59000B24D}"/>
              </a:ext>
            </a:extLst>
          </p:cNvPr>
          <p:cNvSpPr/>
          <p:nvPr/>
        </p:nvSpPr>
        <p:spPr>
          <a:xfrm>
            <a:off x="1126177" y="305812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Cube 83">
            <a:extLst>
              <a:ext uri="{FF2B5EF4-FFF2-40B4-BE49-F238E27FC236}">
                <a16:creationId xmlns:a16="http://schemas.microsoft.com/office/drawing/2014/main" id="{E1D7B6DE-EB70-597C-893D-8B97C1FE8E30}"/>
              </a:ext>
            </a:extLst>
          </p:cNvPr>
          <p:cNvSpPr/>
          <p:nvPr/>
        </p:nvSpPr>
        <p:spPr>
          <a:xfrm>
            <a:off x="1130135" y="361963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Cube 84">
            <a:extLst>
              <a:ext uri="{FF2B5EF4-FFF2-40B4-BE49-F238E27FC236}">
                <a16:creationId xmlns:a16="http://schemas.microsoft.com/office/drawing/2014/main" id="{727B3E5D-DEF3-A623-23D0-F3597EAE7152}"/>
              </a:ext>
            </a:extLst>
          </p:cNvPr>
          <p:cNvSpPr/>
          <p:nvPr/>
        </p:nvSpPr>
        <p:spPr>
          <a:xfrm>
            <a:off x="1789214" y="1927761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Cube 85">
            <a:extLst>
              <a:ext uri="{FF2B5EF4-FFF2-40B4-BE49-F238E27FC236}">
                <a16:creationId xmlns:a16="http://schemas.microsoft.com/office/drawing/2014/main" id="{A1E8E2A2-F1D9-A603-D2BC-7902D1222117}"/>
              </a:ext>
            </a:extLst>
          </p:cNvPr>
          <p:cNvSpPr/>
          <p:nvPr/>
        </p:nvSpPr>
        <p:spPr>
          <a:xfrm>
            <a:off x="1793172" y="2489276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Cube 86">
            <a:extLst>
              <a:ext uri="{FF2B5EF4-FFF2-40B4-BE49-F238E27FC236}">
                <a16:creationId xmlns:a16="http://schemas.microsoft.com/office/drawing/2014/main" id="{847C8A60-DE92-DA49-573C-7FFD7481852E}"/>
              </a:ext>
            </a:extLst>
          </p:cNvPr>
          <p:cNvSpPr/>
          <p:nvPr/>
        </p:nvSpPr>
        <p:spPr>
          <a:xfrm>
            <a:off x="1785256" y="305812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Cube 87">
            <a:extLst>
              <a:ext uri="{FF2B5EF4-FFF2-40B4-BE49-F238E27FC236}">
                <a16:creationId xmlns:a16="http://schemas.microsoft.com/office/drawing/2014/main" id="{9A4C5606-6BAD-EA7D-D9EF-AA330A34923F}"/>
              </a:ext>
            </a:extLst>
          </p:cNvPr>
          <p:cNvSpPr/>
          <p:nvPr/>
        </p:nvSpPr>
        <p:spPr>
          <a:xfrm>
            <a:off x="1789214" y="361963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Cube 88">
            <a:extLst>
              <a:ext uri="{FF2B5EF4-FFF2-40B4-BE49-F238E27FC236}">
                <a16:creationId xmlns:a16="http://schemas.microsoft.com/office/drawing/2014/main" id="{B0690AA3-E24E-6474-BA9E-1E9DD70108D6}"/>
              </a:ext>
            </a:extLst>
          </p:cNvPr>
          <p:cNvSpPr/>
          <p:nvPr/>
        </p:nvSpPr>
        <p:spPr>
          <a:xfrm>
            <a:off x="2422568" y="1927761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Cube 89">
            <a:extLst>
              <a:ext uri="{FF2B5EF4-FFF2-40B4-BE49-F238E27FC236}">
                <a16:creationId xmlns:a16="http://schemas.microsoft.com/office/drawing/2014/main" id="{3D9F1E05-C405-A53F-F2CC-AB9EB2F8E27E}"/>
              </a:ext>
            </a:extLst>
          </p:cNvPr>
          <p:cNvSpPr/>
          <p:nvPr/>
        </p:nvSpPr>
        <p:spPr>
          <a:xfrm>
            <a:off x="2426526" y="2489276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Cube 90">
            <a:extLst>
              <a:ext uri="{FF2B5EF4-FFF2-40B4-BE49-F238E27FC236}">
                <a16:creationId xmlns:a16="http://schemas.microsoft.com/office/drawing/2014/main" id="{1969BEF7-3A0B-0237-F09B-28517D4F2DCB}"/>
              </a:ext>
            </a:extLst>
          </p:cNvPr>
          <p:cNvSpPr/>
          <p:nvPr/>
        </p:nvSpPr>
        <p:spPr>
          <a:xfrm>
            <a:off x="2418610" y="305812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Cube 91">
            <a:extLst>
              <a:ext uri="{FF2B5EF4-FFF2-40B4-BE49-F238E27FC236}">
                <a16:creationId xmlns:a16="http://schemas.microsoft.com/office/drawing/2014/main" id="{029E22E0-73A4-C2E2-E37A-D048AF92CAB9}"/>
              </a:ext>
            </a:extLst>
          </p:cNvPr>
          <p:cNvSpPr/>
          <p:nvPr/>
        </p:nvSpPr>
        <p:spPr>
          <a:xfrm>
            <a:off x="2422568" y="361963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Cube 92">
            <a:extLst>
              <a:ext uri="{FF2B5EF4-FFF2-40B4-BE49-F238E27FC236}">
                <a16:creationId xmlns:a16="http://schemas.microsoft.com/office/drawing/2014/main" id="{B2771366-B977-AD5B-6ABF-426440AA35EB}"/>
              </a:ext>
            </a:extLst>
          </p:cNvPr>
          <p:cNvSpPr/>
          <p:nvPr/>
        </p:nvSpPr>
        <p:spPr>
          <a:xfrm>
            <a:off x="3069776" y="1927761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Cube 93">
            <a:extLst>
              <a:ext uri="{FF2B5EF4-FFF2-40B4-BE49-F238E27FC236}">
                <a16:creationId xmlns:a16="http://schemas.microsoft.com/office/drawing/2014/main" id="{4DC67440-02F0-E445-1FEB-8D0B4464DC59}"/>
              </a:ext>
            </a:extLst>
          </p:cNvPr>
          <p:cNvSpPr/>
          <p:nvPr/>
        </p:nvSpPr>
        <p:spPr>
          <a:xfrm>
            <a:off x="3073734" y="2489276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Cube 94">
            <a:extLst>
              <a:ext uri="{FF2B5EF4-FFF2-40B4-BE49-F238E27FC236}">
                <a16:creationId xmlns:a16="http://schemas.microsoft.com/office/drawing/2014/main" id="{F8812073-348D-CC3C-2C2A-6216435EE798}"/>
              </a:ext>
            </a:extLst>
          </p:cNvPr>
          <p:cNvSpPr/>
          <p:nvPr/>
        </p:nvSpPr>
        <p:spPr>
          <a:xfrm>
            <a:off x="3065818" y="3058123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Cube 95">
            <a:extLst>
              <a:ext uri="{FF2B5EF4-FFF2-40B4-BE49-F238E27FC236}">
                <a16:creationId xmlns:a16="http://schemas.microsoft.com/office/drawing/2014/main" id="{C87E90E5-52BA-1400-054F-147D1D81B457}"/>
              </a:ext>
            </a:extLst>
          </p:cNvPr>
          <p:cNvSpPr/>
          <p:nvPr/>
        </p:nvSpPr>
        <p:spPr>
          <a:xfrm>
            <a:off x="3069776" y="3619638"/>
            <a:ext cx="463137" cy="463137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ZoneTexte 96">
            <a:extLst>
              <a:ext uri="{FF2B5EF4-FFF2-40B4-BE49-F238E27FC236}">
                <a16:creationId xmlns:a16="http://schemas.microsoft.com/office/drawing/2014/main" id="{48446086-8A58-24C0-687C-B43F71AD8584}"/>
              </a:ext>
            </a:extLst>
          </p:cNvPr>
          <p:cNvSpPr txBox="1"/>
          <p:nvPr/>
        </p:nvSpPr>
        <p:spPr>
          <a:xfrm>
            <a:off x="4868883" y="1721922"/>
            <a:ext cx="40851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 lignes de 5 jetons</a:t>
            </a:r>
          </a:p>
          <a:p>
            <a:endParaRPr lang="fr-FR" dirty="0"/>
          </a:p>
        </p:txBody>
      </p:sp>
      <p:sp>
        <p:nvSpPr>
          <p:cNvPr id="98" name="ZoneTexte 97">
            <a:extLst>
              <a:ext uri="{FF2B5EF4-FFF2-40B4-BE49-F238E27FC236}">
                <a16:creationId xmlns:a16="http://schemas.microsoft.com/office/drawing/2014/main" id="{BA048465-CD3C-99F9-0345-83831DF7477E}"/>
              </a:ext>
            </a:extLst>
          </p:cNvPr>
          <p:cNvSpPr txBox="1"/>
          <p:nvPr/>
        </p:nvSpPr>
        <p:spPr>
          <a:xfrm>
            <a:off x="4868883" y="2533401"/>
            <a:ext cx="408511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4 × 5 = 20</a:t>
            </a:r>
          </a:p>
          <a:p>
            <a:endParaRPr lang="fr-FR" dirty="0"/>
          </a:p>
        </p:txBody>
      </p:sp>
      <p:sp>
        <p:nvSpPr>
          <p:cNvPr id="99" name="ZoneTexte 98">
            <a:extLst>
              <a:ext uri="{FF2B5EF4-FFF2-40B4-BE49-F238E27FC236}">
                <a16:creationId xmlns:a16="http://schemas.microsoft.com/office/drawing/2014/main" id="{D4FE5E25-D9E7-BFCE-1720-15B08E7C3513}"/>
              </a:ext>
            </a:extLst>
          </p:cNvPr>
          <p:cNvSpPr txBox="1"/>
          <p:nvPr/>
        </p:nvSpPr>
        <p:spPr>
          <a:xfrm>
            <a:off x="4851071" y="3556660"/>
            <a:ext cx="40851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5 colonnes de 4 jetons</a:t>
            </a:r>
          </a:p>
          <a:p>
            <a:endParaRPr lang="fr-FR" dirty="0"/>
          </a:p>
        </p:txBody>
      </p:sp>
      <p:sp>
        <p:nvSpPr>
          <p:cNvPr id="100" name="ZoneTexte 99">
            <a:extLst>
              <a:ext uri="{FF2B5EF4-FFF2-40B4-BE49-F238E27FC236}">
                <a16:creationId xmlns:a16="http://schemas.microsoft.com/office/drawing/2014/main" id="{D3CD87C6-2014-3D6D-DA3F-62064D5B2B44}"/>
              </a:ext>
            </a:extLst>
          </p:cNvPr>
          <p:cNvSpPr txBox="1"/>
          <p:nvPr/>
        </p:nvSpPr>
        <p:spPr>
          <a:xfrm>
            <a:off x="4851071" y="4381994"/>
            <a:ext cx="408511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/>
              <a:t>5 × 4 = 20</a:t>
            </a:r>
          </a:p>
          <a:p>
            <a:endParaRPr lang="fr-FR" dirty="0"/>
          </a:p>
        </p:txBody>
      </p:sp>
      <p:sp>
        <p:nvSpPr>
          <p:cNvPr id="101" name="ZoneTexte 100">
            <a:extLst>
              <a:ext uri="{FF2B5EF4-FFF2-40B4-BE49-F238E27FC236}">
                <a16:creationId xmlns:a16="http://schemas.microsoft.com/office/drawing/2014/main" id="{ADE30401-7CB2-1552-CD90-2E56F6AE9CB4}"/>
              </a:ext>
            </a:extLst>
          </p:cNvPr>
          <p:cNvSpPr txBox="1"/>
          <p:nvPr/>
        </p:nvSpPr>
        <p:spPr>
          <a:xfrm>
            <a:off x="2430153" y="5391398"/>
            <a:ext cx="4085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C00000"/>
                </a:solidFill>
              </a:rPr>
              <a:t>4 × 5 = 5 </a:t>
            </a:r>
            <a:r>
              <a:rPr lang="fr-FR" sz="5400">
                <a:solidFill>
                  <a:srgbClr val="C00000"/>
                </a:solidFill>
              </a:rPr>
              <a:t>× 4</a:t>
            </a:r>
            <a:endParaRPr lang="fr-FR" sz="3600" dirty="0">
              <a:solidFill>
                <a:srgbClr val="C00000"/>
              </a:solidFill>
            </a:endParaRPr>
          </a:p>
        </p:txBody>
      </p:sp>
      <p:sp>
        <p:nvSpPr>
          <p:cNvPr id="102" name="ZoneTexte 101">
            <a:extLst>
              <a:ext uri="{FF2B5EF4-FFF2-40B4-BE49-F238E27FC236}">
                <a16:creationId xmlns:a16="http://schemas.microsoft.com/office/drawing/2014/main" id="{2DEC072A-2057-85B1-8178-ECC1B9D99BD5}"/>
              </a:ext>
            </a:extLst>
          </p:cNvPr>
          <p:cNvSpPr txBox="1"/>
          <p:nvPr/>
        </p:nvSpPr>
        <p:spPr>
          <a:xfrm>
            <a:off x="8560129" y="6415298"/>
            <a:ext cx="5838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3/5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018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98" grpId="0"/>
      <p:bldP spid="99" grpId="0"/>
      <p:bldP spid="100" grpId="0"/>
      <p:bldP spid="101" grpId="0"/>
      <p:bldP spid="10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55" y="186683"/>
            <a:ext cx="8771878" cy="973003"/>
          </a:xfrm>
        </p:spPr>
        <p:txBody>
          <a:bodyPr/>
          <a:lstStyle/>
          <a:p>
            <a:r>
              <a:rPr lang="fr-FR" dirty="0"/>
              <a:t>Écris sous forme d’une multiplication.</a:t>
            </a: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7D086EA8-FA94-3D36-14D8-2492C3ACB2D0}"/>
              </a:ext>
            </a:extLst>
          </p:cNvPr>
          <p:cNvSpPr txBox="1"/>
          <p:nvPr/>
        </p:nvSpPr>
        <p:spPr>
          <a:xfrm>
            <a:off x="4868883" y="2533401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… × … = …</a:t>
            </a:r>
          </a:p>
          <a:p>
            <a:endParaRPr lang="fr-FR" dirty="0"/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9DA0CC99-61D3-61D3-B9EB-A4415B122EEB}"/>
              </a:ext>
            </a:extLst>
          </p:cNvPr>
          <p:cNvSpPr txBox="1"/>
          <p:nvPr/>
        </p:nvSpPr>
        <p:spPr>
          <a:xfrm>
            <a:off x="4868883" y="3780311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… × … = …</a:t>
            </a:r>
          </a:p>
          <a:p>
            <a:endParaRPr lang="fr-FR" dirty="0"/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E7A33796-4F19-1AEB-8DD9-CF6E440BE794}"/>
              </a:ext>
            </a:extLst>
          </p:cNvPr>
          <p:cNvSpPr txBox="1"/>
          <p:nvPr/>
        </p:nvSpPr>
        <p:spPr>
          <a:xfrm>
            <a:off x="8560129" y="6415298"/>
            <a:ext cx="5838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4/5</a:t>
            </a: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C32DC40-D267-A4D2-1572-8F7BCEC5FB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97" y="1896093"/>
            <a:ext cx="1717206" cy="263236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C3FC2E9-A2C5-8694-D9EA-629ECE584B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802" y="1896093"/>
            <a:ext cx="1717206" cy="2632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91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55" y="186683"/>
            <a:ext cx="8771878" cy="97300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7D086EA8-FA94-3D36-14D8-2492C3ACB2D0}"/>
              </a:ext>
            </a:extLst>
          </p:cNvPr>
          <p:cNvSpPr txBox="1"/>
          <p:nvPr/>
        </p:nvSpPr>
        <p:spPr>
          <a:xfrm>
            <a:off x="4868883" y="2533401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4 × 3 = 12</a:t>
            </a:r>
          </a:p>
          <a:p>
            <a:endParaRPr lang="fr-FR" dirty="0"/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9DA0CC99-61D3-61D3-B9EB-A4415B122EEB}"/>
              </a:ext>
            </a:extLst>
          </p:cNvPr>
          <p:cNvSpPr txBox="1"/>
          <p:nvPr/>
        </p:nvSpPr>
        <p:spPr>
          <a:xfrm>
            <a:off x="4868883" y="3780311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3 × 4 = 12</a:t>
            </a:r>
          </a:p>
          <a:p>
            <a:endParaRPr lang="fr-FR" dirty="0"/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E7A33796-4F19-1AEB-8DD9-CF6E440BE794}"/>
              </a:ext>
            </a:extLst>
          </p:cNvPr>
          <p:cNvSpPr txBox="1"/>
          <p:nvPr/>
        </p:nvSpPr>
        <p:spPr>
          <a:xfrm>
            <a:off x="8560129" y="6415298"/>
            <a:ext cx="5838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4/5</a:t>
            </a: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EC32DC40-D267-A4D2-1572-8F7BCEC5FB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97" y="1896093"/>
            <a:ext cx="1717206" cy="263236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C3FC2E9-A2C5-8694-D9EA-629ECE584B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802" y="1896093"/>
            <a:ext cx="1717206" cy="2632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85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55" y="186683"/>
            <a:ext cx="8771878" cy="973003"/>
          </a:xfrm>
        </p:spPr>
        <p:txBody>
          <a:bodyPr/>
          <a:lstStyle/>
          <a:p>
            <a:r>
              <a:rPr lang="fr-FR" dirty="0"/>
              <a:t>Écris sous forme d’une multiplication.</a:t>
            </a: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7D086EA8-FA94-3D36-14D8-2492C3ACB2D0}"/>
              </a:ext>
            </a:extLst>
          </p:cNvPr>
          <p:cNvSpPr txBox="1"/>
          <p:nvPr/>
        </p:nvSpPr>
        <p:spPr>
          <a:xfrm>
            <a:off x="6096000" y="2610039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… × … = …</a:t>
            </a:r>
          </a:p>
          <a:p>
            <a:endParaRPr lang="fr-FR" dirty="0"/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9DA0CC99-61D3-61D3-B9EB-A4415B122EEB}"/>
              </a:ext>
            </a:extLst>
          </p:cNvPr>
          <p:cNvSpPr txBox="1"/>
          <p:nvPr/>
        </p:nvSpPr>
        <p:spPr>
          <a:xfrm>
            <a:off x="6096000" y="3856949"/>
            <a:ext cx="40851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/>
              <a:t>… × … = …</a:t>
            </a:r>
          </a:p>
          <a:p>
            <a:endParaRPr lang="fr-FR" dirty="0"/>
          </a:p>
        </p:txBody>
      </p:sp>
      <p:sp>
        <p:nvSpPr>
          <p:cNvPr id="84" name="ZoneTexte 83">
            <a:extLst>
              <a:ext uri="{FF2B5EF4-FFF2-40B4-BE49-F238E27FC236}">
                <a16:creationId xmlns:a16="http://schemas.microsoft.com/office/drawing/2014/main" id="{E7A33796-4F19-1AEB-8DD9-CF6E440BE794}"/>
              </a:ext>
            </a:extLst>
          </p:cNvPr>
          <p:cNvSpPr txBox="1"/>
          <p:nvPr/>
        </p:nvSpPr>
        <p:spPr>
          <a:xfrm>
            <a:off x="8560129" y="6415298"/>
            <a:ext cx="5838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5/5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59E8F7D-6125-69BB-EC91-B1578E7452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00" y="1987138"/>
            <a:ext cx="481693" cy="69668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1842B5D-5004-78C8-A0AC-437DD51ED0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76" y="1995053"/>
            <a:ext cx="481693" cy="69668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9272C65-D223-0AC0-53C6-34D0D83DFC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852" y="1995053"/>
            <a:ext cx="481693" cy="69668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85036F2-3ECC-59CC-375A-57F4DA7777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428" y="2002968"/>
            <a:ext cx="481693" cy="69668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EBE1112-4D65-9CE9-41B0-68B0FB3532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004" y="2002968"/>
            <a:ext cx="481693" cy="69668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48B02E6-A3AA-A537-19E7-1060BD8BF1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308" y="1995053"/>
            <a:ext cx="481693" cy="69668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80A04DB-4275-5D85-71FB-C6FD0FA8AB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884" y="2002968"/>
            <a:ext cx="481693" cy="69668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B22580A-B29F-BD36-BC7D-02468B8E5F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460" y="2002968"/>
            <a:ext cx="481693" cy="69668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6AE54FA-2225-9FDB-371A-3228CD66D0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036" y="2010883"/>
            <a:ext cx="481693" cy="69668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2FE66C76-053F-2BCB-E5D0-17E05DA0AD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612" y="2010883"/>
            <a:ext cx="481693" cy="69668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EBF42811-FDD2-EE03-5BCA-1219D1E9F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83" y="3005519"/>
            <a:ext cx="481693" cy="69668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500F0767-3A87-CCA7-9099-B7FD762348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159" y="3013434"/>
            <a:ext cx="481693" cy="69668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BF473D4-0AAD-5ABE-E4D7-22FE811DD4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735" y="3013434"/>
            <a:ext cx="481693" cy="69668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299047FA-993D-0A20-400D-7AFEB5A124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311" y="3021349"/>
            <a:ext cx="481693" cy="696686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108AC320-E465-2A30-3F80-3C4F814E02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887" y="3021349"/>
            <a:ext cx="481693" cy="696686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B61EB00F-688F-6369-BFB2-941B59E479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191" y="3013434"/>
            <a:ext cx="481693" cy="696686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A775DDC5-A1BC-4996-6BD3-0AC6CFB21B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767" y="3021349"/>
            <a:ext cx="481693" cy="696686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C8910C22-627A-5F4F-450B-6179DFA869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343" y="3021349"/>
            <a:ext cx="481693" cy="696686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AF5FE3B3-A905-3D90-3D36-8FCCD9D0C6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919" y="3029264"/>
            <a:ext cx="481693" cy="696686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20D3C6F5-8883-EC63-EEA4-F22379AC15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495" y="3029264"/>
            <a:ext cx="481693" cy="696686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B7370229-1C13-3D82-8481-1B17D45A03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66" y="3948546"/>
            <a:ext cx="481693" cy="696686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111E887C-AF22-D658-7EDD-5453FC2330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42" y="3956461"/>
            <a:ext cx="481693" cy="696686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6B44AD06-A6BC-FF9E-8AFE-C4CE9198CC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618" y="3956461"/>
            <a:ext cx="481693" cy="696686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7880B9B7-0B3F-FE2E-09EB-9C1160C06B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194" y="3964376"/>
            <a:ext cx="481693" cy="696686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9E0D4FCF-9707-26A5-0FB9-AAAC14B69E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770" y="3964376"/>
            <a:ext cx="481693" cy="696686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6EC70D2B-CC71-F7A8-DC2D-E069C1905B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074" y="3956461"/>
            <a:ext cx="481693" cy="696686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65ACA7FC-A2D4-BE99-4F6A-8BE061F6B9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650" y="3964376"/>
            <a:ext cx="481693" cy="696686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BA62CA98-6A6E-4D88-BEA9-6B8972CAEC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226" y="3964376"/>
            <a:ext cx="481693" cy="696686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82736470-B26A-25B8-A367-6AC6E849F4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802" y="3972291"/>
            <a:ext cx="481693" cy="696686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4527762C-A868-2069-24EA-A90EFD0DF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378" y="3972291"/>
            <a:ext cx="481693" cy="69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51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2" grpId="0"/>
      <p:bldP spid="8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193</TotalTime>
  <Words>177</Words>
  <Application>Microsoft Office PowerPoint</Application>
  <PresentationFormat>Affichage à l'écran (4:3)</PresentationFormat>
  <Paragraphs>45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 3</vt:lpstr>
      <vt:lpstr>Thème Office</vt:lpstr>
      <vt:lpstr>Écris sous forme d’une multiplication.</vt:lpstr>
      <vt:lpstr>Écris sous forme d’une multiplication.</vt:lpstr>
      <vt:lpstr>Écris sous forme d’une multiplication.</vt:lpstr>
      <vt:lpstr>Correction</vt:lpstr>
      <vt:lpstr>Écris sous forme d’une multiplication.</vt:lpstr>
      <vt:lpstr>Correction </vt:lpstr>
      <vt:lpstr>Écris sous forme d’une multiplication.</vt:lpstr>
      <vt:lpstr>Correction</vt:lpstr>
      <vt:lpstr>Écris sous forme d’une multiplication.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34</cp:revision>
  <dcterms:created xsi:type="dcterms:W3CDTF">2023-05-24T12:52:04Z</dcterms:created>
  <dcterms:modified xsi:type="dcterms:W3CDTF">2024-06-08T05:57:17Z</dcterms:modified>
</cp:coreProperties>
</file>